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858000" cy="9144000"/>
  <p:embeddedFontLst>
    <p:embeddedFont>
      <p:font typeface="Blogger Bold" panose="020B0604020202020204" charset="0"/>
      <p:regular r:id="rId6"/>
    </p:embeddedFont>
    <p:embeddedFont>
      <p:font typeface="Bobby Jones Soft" panose="020B0604020202020204" charset="0"/>
      <p:regular r:id="rId7"/>
    </p:embeddedFont>
    <p:embeddedFont>
      <p:font typeface="Cambria" panose="02040503050406030204" pitchFamily="18"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70" d="100"/>
          <a:sy n="70" d="100"/>
        </p:scale>
        <p:origin x="1528" y="-20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Thorley (Burleyfields Primary School)" userId="4714d041-8a72-464f-9326-d74a65e3f4d0" providerId="ADAL" clId="{EFE951B1-A111-49D3-ABCD-F146222FBB5F}"/>
    <pc:docChg chg="modSld">
      <pc:chgData name="Kate Thorley (Burleyfields Primary School)" userId="4714d041-8a72-464f-9326-d74a65e3f4d0" providerId="ADAL" clId="{EFE951B1-A111-49D3-ABCD-F146222FBB5F}" dt="2026-01-09T09:17:20.116" v="24" actId="1076"/>
      <pc:docMkLst>
        <pc:docMk/>
      </pc:docMkLst>
      <pc:sldChg chg="modSp mod">
        <pc:chgData name="Kate Thorley (Burleyfields Primary School)" userId="4714d041-8a72-464f-9326-d74a65e3f4d0" providerId="ADAL" clId="{EFE951B1-A111-49D3-ABCD-F146222FBB5F}" dt="2026-01-09T09:17:20.116" v="24" actId="1076"/>
        <pc:sldMkLst>
          <pc:docMk/>
          <pc:sldMk cId="0" sldId="256"/>
        </pc:sldMkLst>
        <pc:spChg chg="mod">
          <ac:chgData name="Kate Thorley (Burleyfields Primary School)" userId="4714d041-8a72-464f-9326-d74a65e3f4d0" providerId="ADAL" clId="{EFE951B1-A111-49D3-ABCD-F146222FBB5F}" dt="2026-01-09T09:17:20.116" v="24" actId="1076"/>
          <ac:spMkLst>
            <pc:docMk/>
            <pc:sldMk cId="0" sldId="256"/>
            <ac:spMk id="33" creationId="{00000000-0000-0000-0000-000000000000}"/>
          </ac:spMkLst>
        </pc:spChg>
        <pc:spChg chg="mod">
          <ac:chgData name="Kate Thorley (Burleyfields Primary School)" userId="4714d041-8a72-464f-9326-d74a65e3f4d0" providerId="ADAL" clId="{EFE951B1-A111-49D3-ABCD-F146222FBB5F}" dt="2026-01-09T09:17:16.926" v="23" actId="20577"/>
          <ac:spMkLst>
            <pc:docMk/>
            <pc:sldMk cId="0" sldId="256"/>
            <ac:spMk id="4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taffordshire.gov.uk/education/Admissions-primary/Apply/Overview.aspx" TargetMode="External"/><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jpeg"/><Relationship Id="rId5" Type="http://schemas.openxmlformats.org/officeDocument/2006/relationships/image" Target="../media/image4.sv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1EB"/>
        </a:solidFill>
        <a:effectLst/>
      </p:bgPr>
    </p:bg>
    <p:spTree>
      <p:nvGrpSpPr>
        <p:cNvPr id="1" name=""/>
        <p:cNvGrpSpPr/>
        <p:nvPr/>
      </p:nvGrpSpPr>
      <p:grpSpPr>
        <a:xfrm>
          <a:off x="0" y="0"/>
          <a:ext cx="0" cy="0"/>
          <a:chOff x="0" y="0"/>
          <a:chExt cx="0" cy="0"/>
        </a:xfrm>
      </p:grpSpPr>
      <p:grpSp>
        <p:nvGrpSpPr>
          <p:cNvPr id="2" name="Group 2"/>
          <p:cNvGrpSpPr/>
          <p:nvPr/>
        </p:nvGrpSpPr>
        <p:grpSpPr>
          <a:xfrm>
            <a:off x="757179" y="2700714"/>
            <a:ext cx="2813456" cy="7235286"/>
            <a:chOff x="0" y="0"/>
            <a:chExt cx="1008279" cy="2592963"/>
          </a:xfrm>
        </p:grpSpPr>
        <p:sp>
          <p:nvSpPr>
            <p:cNvPr id="3" name="Freeform 3"/>
            <p:cNvSpPr/>
            <p:nvPr/>
          </p:nvSpPr>
          <p:spPr>
            <a:xfrm>
              <a:off x="0" y="0"/>
              <a:ext cx="1008279" cy="2592963"/>
            </a:xfrm>
            <a:custGeom>
              <a:avLst/>
              <a:gdLst/>
              <a:ahLst/>
              <a:cxnLst/>
              <a:rect l="l" t="t" r="r" b="b"/>
              <a:pathLst>
                <a:path w="1008279" h="2592963">
                  <a:moveTo>
                    <a:pt x="27517" y="0"/>
                  </a:moveTo>
                  <a:lnTo>
                    <a:pt x="980761" y="0"/>
                  </a:lnTo>
                  <a:cubicBezTo>
                    <a:pt x="988060" y="0"/>
                    <a:pt x="995059" y="2899"/>
                    <a:pt x="1000219" y="8060"/>
                  </a:cubicBezTo>
                  <a:cubicBezTo>
                    <a:pt x="1005380" y="13220"/>
                    <a:pt x="1008279" y="20219"/>
                    <a:pt x="1008279" y="27517"/>
                  </a:cubicBezTo>
                  <a:lnTo>
                    <a:pt x="1008279" y="2565446"/>
                  </a:lnTo>
                  <a:cubicBezTo>
                    <a:pt x="1008279" y="2580643"/>
                    <a:pt x="995959" y="2592963"/>
                    <a:pt x="980761" y="2592963"/>
                  </a:cubicBezTo>
                  <a:lnTo>
                    <a:pt x="27517" y="2592963"/>
                  </a:lnTo>
                  <a:cubicBezTo>
                    <a:pt x="20219" y="2592963"/>
                    <a:pt x="13220" y="2590064"/>
                    <a:pt x="8060" y="2584903"/>
                  </a:cubicBezTo>
                  <a:cubicBezTo>
                    <a:pt x="2899" y="2579743"/>
                    <a:pt x="0" y="2572744"/>
                    <a:pt x="0" y="2565446"/>
                  </a:cubicBezTo>
                  <a:lnTo>
                    <a:pt x="0" y="27517"/>
                  </a:lnTo>
                  <a:cubicBezTo>
                    <a:pt x="0" y="20219"/>
                    <a:pt x="2899" y="13220"/>
                    <a:pt x="8060" y="8060"/>
                  </a:cubicBezTo>
                  <a:cubicBezTo>
                    <a:pt x="13220" y="2899"/>
                    <a:pt x="20219" y="0"/>
                    <a:pt x="27517" y="0"/>
                  </a:cubicBezTo>
                  <a:close/>
                </a:path>
              </a:pathLst>
            </a:custGeom>
            <a:solidFill>
              <a:srgbClr val="F8DAC3"/>
            </a:solidFill>
          </p:spPr>
          <p:txBody>
            <a:bodyPr/>
            <a:lstStyle/>
            <a:p>
              <a:endParaRPr lang="en-GB"/>
            </a:p>
          </p:txBody>
        </p:sp>
        <p:sp>
          <p:nvSpPr>
            <p:cNvPr id="4" name="TextBox 4"/>
            <p:cNvSpPr txBox="1"/>
            <p:nvPr/>
          </p:nvSpPr>
          <p:spPr>
            <a:xfrm>
              <a:off x="0" y="-28575"/>
              <a:ext cx="1008279" cy="2621538"/>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707025" y="2568274"/>
            <a:ext cx="2928245" cy="489890"/>
            <a:chOff x="0" y="0"/>
            <a:chExt cx="1049417" cy="175565"/>
          </a:xfrm>
        </p:grpSpPr>
        <p:sp>
          <p:nvSpPr>
            <p:cNvPr id="6" name="Freeform 6"/>
            <p:cNvSpPr/>
            <p:nvPr/>
          </p:nvSpPr>
          <p:spPr>
            <a:xfrm>
              <a:off x="0" y="0"/>
              <a:ext cx="1049417" cy="175565"/>
            </a:xfrm>
            <a:custGeom>
              <a:avLst/>
              <a:gdLst/>
              <a:ahLst/>
              <a:cxnLst/>
              <a:rect l="l" t="t" r="r" b="b"/>
              <a:pathLst>
                <a:path w="1049417" h="175565">
                  <a:moveTo>
                    <a:pt x="26439" y="0"/>
                  </a:moveTo>
                  <a:lnTo>
                    <a:pt x="1022978" y="0"/>
                  </a:lnTo>
                  <a:cubicBezTo>
                    <a:pt x="1037580" y="0"/>
                    <a:pt x="1049417" y="11837"/>
                    <a:pt x="1049417" y="26439"/>
                  </a:cubicBezTo>
                  <a:lnTo>
                    <a:pt x="1049417" y="149127"/>
                  </a:lnTo>
                  <a:cubicBezTo>
                    <a:pt x="1049417" y="156139"/>
                    <a:pt x="1046631" y="162863"/>
                    <a:pt x="1041673" y="167822"/>
                  </a:cubicBezTo>
                  <a:cubicBezTo>
                    <a:pt x="1036715" y="172780"/>
                    <a:pt x="1029990" y="175565"/>
                    <a:pt x="1022978" y="175565"/>
                  </a:cubicBezTo>
                  <a:lnTo>
                    <a:pt x="26439" y="175565"/>
                  </a:lnTo>
                  <a:cubicBezTo>
                    <a:pt x="19427" y="175565"/>
                    <a:pt x="12702" y="172780"/>
                    <a:pt x="7744" y="167822"/>
                  </a:cubicBezTo>
                  <a:cubicBezTo>
                    <a:pt x="2786" y="162863"/>
                    <a:pt x="0" y="156139"/>
                    <a:pt x="0" y="149127"/>
                  </a:cubicBezTo>
                  <a:lnTo>
                    <a:pt x="0" y="26439"/>
                  </a:lnTo>
                  <a:cubicBezTo>
                    <a:pt x="0" y="19427"/>
                    <a:pt x="2786" y="12702"/>
                    <a:pt x="7744" y="7744"/>
                  </a:cubicBezTo>
                  <a:cubicBezTo>
                    <a:pt x="12702" y="2786"/>
                    <a:pt x="19427" y="0"/>
                    <a:pt x="26439" y="0"/>
                  </a:cubicBezTo>
                  <a:close/>
                </a:path>
              </a:pathLst>
            </a:custGeom>
            <a:solidFill>
              <a:srgbClr val="F6AA96"/>
            </a:solidFill>
          </p:spPr>
          <p:txBody>
            <a:bodyPr/>
            <a:lstStyle/>
            <a:p>
              <a:endParaRPr lang="en-GB"/>
            </a:p>
          </p:txBody>
        </p:sp>
        <p:sp>
          <p:nvSpPr>
            <p:cNvPr id="7" name="TextBox 7"/>
            <p:cNvSpPr txBox="1"/>
            <p:nvPr/>
          </p:nvSpPr>
          <p:spPr>
            <a:xfrm>
              <a:off x="0" y="-28575"/>
              <a:ext cx="1049417" cy="204140"/>
            </a:xfrm>
            <a:prstGeom prst="rect">
              <a:avLst/>
            </a:prstGeom>
          </p:spPr>
          <p:txBody>
            <a:bodyPr lIns="50800" tIns="50800" rIns="50800" bIns="50800" rtlCol="0" anchor="ctr"/>
            <a:lstStyle/>
            <a:p>
              <a:pPr algn="ctr">
                <a:lnSpc>
                  <a:spcPts val="2034"/>
                </a:lnSpc>
              </a:pPr>
              <a:endParaRPr/>
            </a:p>
          </p:txBody>
        </p:sp>
      </p:grpSp>
      <p:grpSp>
        <p:nvGrpSpPr>
          <p:cNvPr id="8" name="Group 8"/>
          <p:cNvGrpSpPr/>
          <p:nvPr/>
        </p:nvGrpSpPr>
        <p:grpSpPr>
          <a:xfrm>
            <a:off x="3994070" y="5280970"/>
            <a:ext cx="2814235" cy="2046930"/>
            <a:chOff x="0" y="0"/>
            <a:chExt cx="1008558" cy="733574"/>
          </a:xfrm>
        </p:grpSpPr>
        <p:sp>
          <p:nvSpPr>
            <p:cNvPr id="9" name="Freeform 9"/>
            <p:cNvSpPr/>
            <p:nvPr/>
          </p:nvSpPr>
          <p:spPr>
            <a:xfrm>
              <a:off x="0" y="0"/>
              <a:ext cx="1008558" cy="733574"/>
            </a:xfrm>
            <a:custGeom>
              <a:avLst/>
              <a:gdLst/>
              <a:ahLst/>
              <a:cxnLst/>
              <a:rect l="l" t="t" r="r" b="b"/>
              <a:pathLst>
                <a:path w="1008558" h="733574">
                  <a:moveTo>
                    <a:pt x="27510" y="0"/>
                  </a:moveTo>
                  <a:lnTo>
                    <a:pt x="981048" y="0"/>
                  </a:lnTo>
                  <a:cubicBezTo>
                    <a:pt x="988345" y="0"/>
                    <a:pt x="995342" y="2898"/>
                    <a:pt x="1000501" y="8057"/>
                  </a:cubicBezTo>
                  <a:cubicBezTo>
                    <a:pt x="1005660" y="13217"/>
                    <a:pt x="1008558" y="20214"/>
                    <a:pt x="1008558" y="27510"/>
                  </a:cubicBezTo>
                  <a:lnTo>
                    <a:pt x="1008558" y="706064"/>
                  </a:lnTo>
                  <a:cubicBezTo>
                    <a:pt x="1008558" y="713360"/>
                    <a:pt x="1005660" y="720357"/>
                    <a:pt x="1000501" y="725516"/>
                  </a:cubicBezTo>
                  <a:cubicBezTo>
                    <a:pt x="995342" y="730675"/>
                    <a:pt x="988345" y="733574"/>
                    <a:pt x="981048" y="733574"/>
                  </a:cubicBezTo>
                  <a:lnTo>
                    <a:pt x="27510" y="733574"/>
                  </a:lnTo>
                  <a:cubicBezTo>
                    <a:pt x="20214" y="733574"/>
                    <a:pt x="13217" y="730675"/>
                    <a:pt x="8057" y="725516"/>
                  </a:cubicBezTo>
                  <a:cubicBezTo>
                    <a:pt x="2898" y="720357"/>
                    <a:pt x="0" y="713360"/>
                    <a:pt x="0" y="706064"/>
                  </a:cubicBezTo>
                  <a:lnTo>
                    <a:pt x="0" y="27510"/>
                  </a:lnTo>
                  <a:cubicBezTo>
                    <a:pt x="0" y="20214"/>
                    <a:pt x="2898" y="13217"/>
                    <a:pt x="8057" y="8057"/>
                  </a:cubicBezTo>
                  <a:cubicBezTo>
                    <a:pt x="13217" y="2898"/>
                    <a:pt x="20214" y="0"/>
                    <a:pt x="27510" y="0"/>
                  </a:cubicBezTo>
                  <a:close/>
                </a:path>
              </a:pathLst>
            </a:custGeom>
            <a:solidFill>
              <a:srgbClr val="F8DAC3"/>
            </a:solidFill>
          </p:spPr>
          <p:txBody>
            <a:bodyPr/>
            <a:lstStyle/>
            <a:p>
              <a:endParaRPr lang="en-GB"/>
            </a:p>
          </p:txBody>
        </p:sp>
        <p:sp>
          <p:nvSpPr>
            <p:cNvPr id="10" name="TextBox 10"/>
            <p:cNvSpPr txBox="1"/>
            <p:nvPr/>
          </p:nvSpPr>
          <p:spPr>
            <a:xfrm>
              <a:off x="0" y="-28575"/>
              <a:ext cx="1008558" cy="762149"/>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3943288" y="5270500"/>
            <a:ext cx="2910049" cy="489890"/>
            <a:chOff x="0" y="0"/>
            <a:chExt cx="1042896" cy="175565"/>
          </a:xfrm>
        </p:grpSpPr>
        <p:sp>
          <p:nvSpPr>
            <p:cNvPr id="12" name="Freeform 12"/>
            <p:cNvSpPr/>
            <p:nvPr/>
          </p:nvSpPr>
          <p:spPr>
            <a:xfrm>
              <a:off x="0" y="0"/>
              <a:ext cx="1042896" cy="175565"/>
            </a:xfrm>
            <a:custGeom>
              <a:avLst/>
              <a:gdLst/>
              <a:ahLst/>
              <a:cxnLst/>
              <a:rect l="l" t="t" r="r" b="b"/>
              <a:pathLst>
                <a:path w="1042896" h="175565">
                  <a:moveTo>
                    <a:pt x="26604" y="0"/>
                  </a:moveTo>
                  <a:lnTo>
                    <a:pt x="1016292" y="0"/>
                  </a:lnTo>
                  <a:cubicBezTo>
                    <a:pt x="1030985" y="0"/>
                    <a:pt x="1042896" y="11911"/>
                    <a:pt x="1042896" y="26604"/>
                  </a:cubicBezTo>
                  <a:lnTo>
                    <a:pt x="1042896" y="148961"/>
                  </a:lnTo>
                  <a:cubicBezTo>
                    <a:pt x="1042896" y="163654"/>
                    <a:pt x="1030985" y="175565"/>
                    <a:pt x="1016292" y="175565"/>
                  </a:cubicBezTo>
                  <a:lnTo>
                    <a:pt x="26604" y="175565"/>
                  </a:lnTo>
                  <a:cubicBezTo>
                    <a:pt x="11911" y="175565"/>
                    <a:pt x="0" y="163654"/>
                    <a:pt x="0" y="148961"/>
                  </a:cubicBezTo>
                  <a:lnTo>
                    <a:pt x="0" y="26604"/>
                  </a:lnTo>
                  <a:cubicBezTo>
                    <a:pt x="0" y="11911"/>
                    <a:pt x="11911" y="0"/>
                    <a:pt x="26604" y="0"/>
                  </a:cubicBezTo>
                  <a:close/>
                </a:path>
              </a:pathLst>
            </a:custGeom>
            <a:solidFill>
              <a:srgbClr val="F6AA96"/>
            </a:solidFill>
          </p:spPr>
          <p:txBody>
            <a:bodyPr/>
            <a:lstStyle/>
            <a:p>
              <a:endParaRPr lang="en-GB"/>
            </a:p>
          </p:txBody>
        </p:sp>
        <p:sp>
          <p:nvSpPr>
            <p:cNvPr id="13" name="TextBox 13"/>
            <p:cNvSpPr txBox="1"/>
            <p:nvPr/>
          </p:nvSpPr>
          <p:spPr>
            <a:xfrm>
              <a:off x="0" y="-28575"/>
              <a:ext cx="1042896" cy="204140"/>
            </a:xfrm>
            <a:prstGeom prst="rect">
              <a:avLst/>
            </a:prstGeom>
          </p:spPr>
          <p:txBody>
            <a:bodyPr lIns="50800" tIns="50800" rIns="50800" bIns="50800" rtlCol="0" anchor="ctr"/>
            <a:lstStyle/>
            <a:p>
              <a:pPr algn="ctr">
                <a:lnSpc>
                  <a:spcPts val="2034"/>
                </a:lnSpc>
              </a:pPr>
              <a:endParaRPr/>
            </a:p>
          </p:txBody>
        </p:sp>
      </p:grpSp>
      <p:grpSp>
        <p:nvGrpSpPr>
          <p:cNvPr id="14" name="Group 14"/>
          <p:cNvGrpSpPr/>
          <p:nvPr/>
        </p:nvGrpSpPr>
        <p:grpSpPr>
          <a:xfrm>
            <a:off x="3992625" y="2700714"/>
            <a:ext cx="2814235" cy="2476567"/>
            <a:chOff x="0" y="0"/>
            <a:chExt cx="1008558" cy="887546"/>
          </a:xfrm>
        </p:grpSpPr>
        <p:sp>
          <p:nvSpPr>
            <p:cNvPr id="15" name="Freeform 15"/>
            <p:cNvSpPr/>
            <p:nvPr/>
          </p:nvSpPr>
          <p:spPr>
            <a:xfrm>
              <a:off x="0" y="0"/>
              <a:ext cx="1008558" cy="887546"/>
            </a:xfrm>
            <a:custGeom>
              <a:avLst/>
              <a:gdLst/>
              <a:ahLst/>
              <a:cxnLst/>
              <a:rect l="l" t="t" r="r" b="b"/>
              <a:pathLst>
                <a:path w="1008558" h="887546">
                  <a:moveTo>
                    <a:pt x="27510" y="0"/>
                  </a:moveTo>
                  <a:lnTo>
                    <a:pt x="981048" y="0"/>
                  </a:lnTo>
                  <a:cubicBezTo>
                    <a:pt x="988345" y="0"/>
                    <a:pt x="995342" y="2898"/>
                    <a:pt x="1000501" y="8057"/>
                  </a:cubicBezTo>
                  <a:cubicBezTo>
                    <a:pt x="1005660" y="13217"/>
                    <a:pt x="1008558" y="20214"/>
                    <a:pt x="1008558" y="27510"/>
                  </a:cubicBezTo>
                  <a:lnTo>
                    <a:pt x="1008558" y="860036"/>
                  </a:lnTo>
                  <a:cubicBezTo>
                    <a:pt x="1008558" y="867332"/>
                    <a:pt x="1005660" y="874329"/>
                    <a:pt x="1000501" y="879488"/>
                  </a:cubicBezTo>
                  <a:cubicBezTo>
                    <a:pt x="995342" y="884647"/>
                    <a:pt x="988345" y="887546"/>
                    <a:pt x="981048" y="887546"/>
                  </a:cubicBezTo>
                  <a:lnTo>
                    <a:pt x="27510" y="887546"/>
                  </a:lnTo>
                  <a:cubicBezTo>
                    <a:pt x="20214" y="887546"/>
                    <a:pt x="13217" y="884647"/>
                    <a:pt x="8057" y="879488"/>
                  </a:cubicBezTo>
                  <a:cubicBezTo>
                    <a:pt x="2898" y="874329"/>
                    <a:pt x="0" y="867332"/>
                    <a:pt x="0" y="860036"/>
                  </a:cubicBezTo>
                  <a:lnTo>
                    <a:pt x="0" y="27510"/>
                  </a:lnTo>
                  <a:cubicBezTo>
                    <a:pt x="0" y="20214"/>
                    <a:pt x="2898" y="13217"/>
                    <a:pt x="8057" y="8057"/>
                  </a:cubicBezTo>
                  <a:cubicBezTo>
                    <a:pt x="13217" y="2898"/>
                    <a:pt x="20214" y="0"/>
                    <a:pt x="27510" y="0"/>
                  </a:cubicBezTo>
                  <a:close/>
                </a:path>
              </a:pathLst>
            </a:custGeom>
            <a:solidFill>
              <a:srgbClr val="F8DAC3"/>
            </a:solidFill>
          </p:spPr>
          <p:txBody>
            <a:bodyPr/>
            <a:lstStyle/>
            <a:p>
              <a:endParaRPr lang="en-GB"/>
            </a:p>
          </p:txBody>
        </p:sp>
        <p:sp>
          <p:nvSpPr>
            <p:cNvPr id="16" name="TextBox 16"/>
            <p:cNvSpPr txBox="1"/>
            <p:nvPr/>
          </p:nvSpPr>
          <p:spPr>
            <a:xfrm>
              <a:off x="0" y="-28575"/>
              <a:ext cx="1008558" cy="916121"/>
            </a:xfrm>
            <a:prstGeom prst="rect">
              <a:avLst/>
            </a:prstGeom>
          </p:spPr>
          <p:txBody>
            <a:bodyPr lIns="50800" tIns="50800" rIns="50800" bIns="50800" rtlCol="0" anchor="ctr"/>
            <a:lstStyle/>
            <a:p>
              <a:pPr algn="ctr">
                <a:lnSpc>
                  <a:spcPts val="1960"/>
                </a:lnSpc>
                <a:spcBef>
                  <a:spcPct val="0"/>
                </a:spcBef>
              </a:pPr>
              <a:endParaRPr/>
            </a:p>
          </p:txBody>
        </p:sp>
      </p:grpSp>
      <p:grpSp>
        <p:nvGrpSpPr>
          <p:cNvPr id="17" name="Group 17"/>
          <p:cNvGrpSpPr/>
          <p:nvPr/>
        </p:nvGrpSpPr>
        <p:grpSpPr>
          <a:xfrm>
            <a:off x="3943288" y="2568274"/>
            <a:ext cx="2910049" cy="489890"/>
            <a:chOff x="0" y="0"/>
            <a:chExt cx="1042896" cy="175565"/>
          </a:xfrm>
        </p:grpSpPr>
        <p:sp>
          <p:nvSpPr>
            <p:cNvPr id="18" name="Freeform 18"/>
            <p:cNvSpPr/>
            <p:nvPr/>
          </p:nvSpPr>
          <p:spPr>
            <a:xfrm>
              <a:off x="0" y="0"/>
              <a:ext cx="1042896" cy="175565"/>
            </a:xfrm>
            <a:custGeom>
              <a:avLst/>
              <a:gdLst/>
              <a:ahLst/>
              <a:cxnLst/>
              <a:rect l="l" t="t" r="r" b="b"/>
              <a:pathLst>
                <a:path w="1042896" h="175565">
                  <a:moveTo>
                    <a:pt x="26604" y="0"/>
                  </a:moveTo>
                  <a:lnTo>
                    <a:pt x="1016292" y="0"/>
                  </a:lnTo>
                  <a:cubicBezTo>
                    <a:pt x="1030985" y="0"/>
                    <a:pt x="1042896" y="11911"/>
                    <a:pt x="1042896" y="26604"/>
                  </a:cubicBezTo>
                  <a:lnTo>
                    <a:pt x="1042896" y="148961"/>
                  </a:lnTo>
                  <a:cubicBezTo>
                    <a:pt x="1042896" y="163654"/>
                    <a:pt x="1030985" y="175565"/>
                    <a:pt x="1016292" y="175565"/>
                  </a:cubicBezTo>
                  <a:lnTo>
                    <a:pt x="26604" y="175565"/>
                  </a:lnTo>
                  <a:cubicBezTo>
                    <a:pt x="11911" y="175565"/>
                    <a:pt x="0" y="163654"/>
                    <a:pt x="0" y="148961"/>
                  </a:cubicBezTo>
                  <a:lnTo>
                    <a:pt x="0" y="26604"/>
                  </a:lnTo>
                  <a:cubicBezTo>
                    <a:pt x="0" y="11911"/>
                    <a:pt x="11911" y="0"/>
                    <a:pt x="26604" y="0"/>
                  </a:cubicBezTo>
                  <a:close/>
                </a:path>
              </a:pathLst>
            </a:custGeom>
            <a:solidFill>
              <a:srgbClr val="F6AA96"/>
            </a:solidFill>
          </p:spPr>
          <p:txBody>
            <a:bodyPr/>
            <a:lstStyle/>
            <a:p>
              <a:endParaRPr lang="en-GB"/>
            </a:p>
          </p:txBody>
        </p:sp>
        <p:sp>
          <p:nvSpPr>
            <p:cNvPr id="19" name="TextBox 19"/>
            <p:cNvSpPr txBox="1"/>
            <p:nvPr/>
          </p:nvSpPr>
          <p:spPr>
            <a:xfrm>
              <a:off x="0" y="-28575"/>
              <a:ext cx="1042896" cy="204140"/>
            </a:xfrm>
            <a:prstGeom prst="rect">
              <a:avLst/>
            </a:prstGeom>
          </p:spPr>
          <p:txBody>
            <a:bodyPr lIns="50800" tIns="50800" rIns="50800" bIns="50800" rtlCol="0" anchor="ctr"/>
            <a:lstStyle/>
            <a:p>
              <a:pPr algn="ctr">
                <a:lnSpc>
                  <a:spcPts val="2034"/>
                </a:lnSpc>
              </a:pPr>
              <a:endParaRPr/>
            </a:p>
          </p:txBody>
        </p:sp>
      </p:grpSp>
      <p:grpSp>
        <p:nvGrpSpPr>
          <p:cNvPr id="20" name="Group 20"/>
          <p:cNvGrpSpPr/>
          <p:nvPr/>
        </p:nvGrpSpPr>
        <p:grpSpPr>
          <a:xfrm>
            <a:off x="757179" y="2188832"/>
            <a:ext cx="6051125" cy="56574"/>
            <a:chOff x="0" y="0"/>
            <a:chExt cx="2168587" cy="20275"/>
          </a:xfrm>
        </p:grpSpPr>
        <p:sp>
          <p:nvSpPr>
            <p:cNvPr id="21" name="Freeform 21"/>
            <p:cNvSpPr/>
            <p:nvPr/>
          </p:nvSpPr>
          <p:spPr>
            <a:xfrm>
              <a:off x="0" y="0"/>
              <a:ext cx="2168587" cy="20275"/>
            </a:xfrm>
            <a:custGeom>
              <a:avLst/>
              <a:gdLst/>
              <a:ahLst/>
              <a:cxnLst/>
              <a:rect l="l" t="t" r="r" b="b"/>
              <a:pathLst>
                <a:path w="2168587" h="20275">
                  <a:moveTo>
                    <a:pt x="0" y="0"/>
                  </a:moveTo>
                  <a:lnTo>
                    <a:pt x="2168587" y="0"/>
                  </a:lnTo>
                  <a:lnTo>
                    <a:pt x="2168587" y="20275"/>
                  </a:lnTo>
                  <a:lnTo>
                    <a:pt x="0" y="20275"/>
                  </a:lnTo>
                  <a:close/>
                </a:path>
              </a:pathLst>
            </a:custGeom>
            <a:solidFill>
              <a:srgbClr val="8A3D21"/>
            </a:solidFill>
          </p:spPr>
          <p:txBody>
            <a:bodyPr/>
            <a:lstStyle/>
            <a:p>
              <a:endParaRPr lang="en-GB"/>
            </a:p>
          </p:txBody>
        </p:sp>
        <p:sp>
          <p:nvSpPr>
            <p:cNvPr id="22" name="TextBox 22"/>
            <p:cNvSpPr txBox="1"/>
            <p:nvPr/>
          </p:nvSpPr>
          <p:spPr>
            <a:xfrm>
              <a:off x="0" y="-28575"/>
              <a:ext cx="2168587" cy="48850"/>
            </a:xfrm>
            <a:prstGeom prst="rect">
              <a:avLst/>
            </a:prstGeom>
          </p:spPr>
          <p:txBody>
            <a:bodyPr lIns="50800" tIns="50800" rIns="50800" bIns="50800" rtlCol="0" anchor="ctr"/>
            <a:lstStyle/>
            <a:p>
              <a:pPr algn="ctr">
                <a:lnSpc>
                  <a:spcPts val="2034"/>
                </a:lnSpc>
              </a:pPr>
              <a:endParaRPr/>
            </a:p>
          </p:txBody>
        </p:sp>
      </p:grpSp>
      <p:sp>
        <p:nvSpPr>
          <p:cNvPr id="25" name="TextBox 25"/>
          <p:cNvSpPr txBox="1"/>
          <p:nvPr/>
        </p:nvSpPr>
        <p:spPr>
          <a:xfrm>
            <a:off x="3989765" y="8455611"/>
            <a:ext cx="2814235" cy="1480389"/>
          </a:xfrm>
          <a:prstGeom prst="rect">
            <a:avLst/>
          </a:prstGeom>
        </p:spPr>
        <p:txBody>
          <a:bodyPr lIns="50800" tIns="50800" rIns="50800" bIns="50800" rtlCol="0" anchor="ctr"/>
          <a:lstStyle/>
          <a:p>
            <a:pPr algn="ctr">
              <a:lnSpc>
                <a:spcPts val="1960"/>
              </a:lnSpc>
              <a:spcBef>
                <a:spcPct val="0"/>
              </a:spcBef>
            </a:pPr>
            <a:endParaRPr/>
          </a:p>
        </p:txBody>
      </p:sp>
      <p:sp>
        <p:nvSpPr>
          <p:cNvPr id="30" name="Freeform 30"/>
          <p:cNvSpPr/>
          <p:nvPr/>
        </p:nvSpPr>
        <p:spPr>
          <a:xfrm>
            <a:off x="2347868" y="9044476"/>
            <a:ext cx="1232006" cy="891524"/>
          </a:xfrm>
          <a:custGeom>
            <a:avLst/>
            <a:gdLst/>
            <a:ahLst/>
            <a:cxnLst/>
            <a:rect l="l" t="t" r="r" b="b"/>
            <a:pathLst>
              <a:path w="1232006" h="891524">
                <a:moveTo>
                  <a:pt x="0" y="0"/>
                </a:moveTo>
                <a:lnTo>
                  <a:pt x="1232006" y="0"/>
                </a:lnTo>
                <a:lnTo>
                  <a:pt x="1232006" y="891524"/>
                </a:lnTo>
                <a:lnTo>
                  <a:pt x="0" y="8915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1" name="Freeform 31"/>
          <p:cNvSpPr/>
          <p:nvPr/>
        </p:nvSpPr>
        <p:spPr>
          <a:xfrm>
            <a:off x="1777321" y="9151757"/>
            <a:ext cx="570548" cy="784243"/>
          </a:xfrm>
          <a:custGeom>
            <a:avLst/>
            <a:gdLst/>
            <a:ahLst/>
            <a:cxnLst/>
            <a:rect l="l" t="t" r="r" b="b"/>
            <a:pathLst>
              <a:path w="570548" h="784243">
                <a:moveTo>
                  <a:pt x="0" y="0"/>
                </a:moveTo>
                <a:lnTo>
                  <a:pt x="570547" y="0"/>
                </a:lnTo>
                <a:lnTo>
                  <a:pt x="570547" y="784243"/>
                </a:lnTo>
                <a:lnTo>
                  <a:pt x="0" y="7842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2" name="Freeform 32"/>
          <p:cNvSpPr/>
          <p:nvPr/>
        </p:nvSpPr>
        <p:spPr>
          <a:xfrm>
            <a:off x="5275129" y="-153774"/>
            <a:ext cx="1788632" cy="1788632"/>
          </a:xfrm>
          <a:custGeom>
            <a:avLst/>
            <a:gdLst/>
            <a:ahLst/>
            <a:cxnLst/>
            <a:rect l="l" t="t" r="r" b="b"/>
            <a:pathLst>
              <a:path w="1788632" h="1788632">
                <a:moveTo>
                  <a:pt x="0" y="0"/>
                </a:moveTo>
                <a:lnTo>
                  <a:pt x="1788632" y="0"/>
                </a:lnTo>
                <a:lnTo>
                  <a:pt x="1788632" y="1788632"/>
                </a:lnTo>
                <a:lnTo>
                  <a:pt x="0" y="1788632"/>
                </a:lnTo>
                <a:lnTo>
                  <a:pt x="0" y="0"/>
                </a:lnTo>
                <a:close/>
              </a:path>
            </a:pathLst>
          </a:custGeom>
          <a:blipFill>
            <a:blip r:embed="rId6"/>
            <a:stretch>
              <a:fillRect/>
            </a:stretch>
          </a:blipFill>
        </p:spPr>
        <p:txBody>
          <a:bodyPr/>
          <a:lstStyle/>
          <a:p>
            <a:endParaRPr lang="en-GB"/>
          </a:p>
        </p:txBody>
      </p:sp>
      <p:sp>
        <p:nvSpPr>
          <p:cNvPr id="33" name="Freeform 33"/>
          <p:cNvSpPr/>
          <p:nvPr/>
        </p:nvSpPr>
        <p:spPr>
          <a:xfrm>
            <a:off x="4265433" y="3758922"/>
            <a:ext cx="2262898" cy="1269324"/>
          </a:xfrm>
          <a:custGeom>
            <a:avLst/>
            <a:gdLst/>
            <a:ahLst/>
            <a:cxnLst/>
            <a:rect l="l" t="t" r="r" b="b"/>
            <a:pathLst>
              <a:path w="2401966" h="1318079">
                <a:moveTo>
                  <a:pt x="0" y="0"/>
                </a:moveTo>
                <a:lnTo>
                  <a:pt x="2401966" y="0"/>
                </a:lnTo>
                <a:lnTo>
                  <a:pt x="2401966" y="1318079"/>
                </a:lnTo>
                <a:lnTo>
                  <a:pt x="0" y="1318079"/>
                </a:lnTo>
                <a:lnTo>
                  <a:pt x="0" y="0"/>
                </a:lnTo>
                <a:close/>
              </a:path>
            </a:pathLst>
          </a:custGeom>
          <a:blipFill>
            <a:blip r:embed="rId7"/>
            <a:stretch>
              <a:fillRect/>
            </a:stretch>
          </a:blipFill>
        </p:spPr>
        <p:txBody>
          <a:bodyPr/>
          <a:lstStyle/>
          <a:p>
            <a:endParaRPr lang="en-GB"/>
          </a:p>
        </p:txBody>
      </p:sp>
      <p:sp>
        <p:nvSpPr>
          <p:cNvPr id="35" name="TextBox 35"/>
          <p:cNvSpPr txBox="1"/>
          <p:nvPr/>
        </p:nvSpPr>
        <p:spPr>
          <a:xfrm>
            <a:off x="755642" y="501687"/>
            <a:ext cx="4641240" cy="988694"/>
          </a:xfrm>
          <a:prstGeom prst="rect">
            <a:avLst/>
          </a:prstGeom>
        </p:spPr>
        <p:txBody>
          <a:bodyPr lIns="0" tIns="0" rIns="0" bIns="0" rtlCol="0" anchor="t">
            <a:spAutoFit/>
          </a:bodyPr>
          <a:lstStyle/>
          <a:p>
            <a:pPr algn="l">
              <a:lnSpc>
                <a:spcPts val="7980"/>
              </a:lnSpc>
            </a:pPr>
            <a:r>
              <a:rPr lang="en-US" sz="5700" spc="296">
                <a:solidFill>
                  <a:srgbClr val="74AB56"/>
                </a:solidFill>
                <a:latin typeface="Bobby Jones Soft"/>
                <a:ea typeface="Bobby Jones Soft"/>
                <a:cs typeface="Bobby Jones Soft"/>
                <a:sym typeface="Bobby Jones Soft"/>
              </a:rPr>
              <a:t>BURLEYFIELDS</a:t>
            </a:r>
          </a:p>
        </p:txBody>
      </p:sp>
      <p:sp>
        <p:nvSpPr>
          <p:cNvPr id="36" name="TextBox 36"/>
          <p:cNvSpPr txBox="1"/>
          <p:nvPr/>
        </p:nvSpPr>
        <p:spPr>
          <a:xfrm>
            <a:off x="858434" y="2613513"/>
            <a:ext cx="2679891" cy="342263"/>
          </a:xfrm>
          <a:prstGeom prst="rect">
            <a:avLst/>
          </a:prstGeom>
        </p:spPr>
        <p:txBody>
          <a:bodyPr lIns="0" tIns="0" rIns="0" bIns="0" rtlCol="0" anchor="t">
            <a:spAutoFit/>
          </a:bodyPr>
          <a:lstStyle/>
          <a:p>
            <a:pPr algn="ctr">
              <a:lnSpc>
                <a:spcPts val="2660"/>
              </a:lnSpc>
            </a:pPr>
            <a:r>
              <a:rPr lang="en-US" sz="1900" b="1">
                <a:solidFill>
                  <a:srgbClr val="6E3420"/>
                </a:solidFill>
                <a:latin typeface="Blogger Bold"/>
                <a:ea typeface="Blogger Bold"/>
                <a:cs typeface="Blogger Bold"/>
                <a:sym typeface="Blogger Bold"/>
              </a:rPr>
              <a:t>Spotlight on our learning</a:t>
            </a:r>
          </a:p>
        </p:txBody>
      </p:sp>
      <p:sp>
        <p:nvSpPr>
          <p:cNvPr id="37" name="TextBox 37"/>
          <p:cNvSpPr txBox="1"/>
          <p:nvPr/>
        </p:nvSpPr>
        <p:spPr>
          <a:xfrm>
            <a:off x="820943" y="3125585"/>
            <a:ext cx="2700407" cy="5612498"/>
          </a:xfrm>
          <a:prstGeom prst="rect">
            <a:avLst/>
          </a:prstGeom>
        </p:spPr>
        <p:txBody>
          <a:bodyPr lIns="0" tIns="0" rIns="0" bIns="0" rtlCol="0" anchor="t">
            <a:spAutoFit/>
          </a:bodyPr>
          <a:lstStyle/>
          <a:p>
            <a:pPr algn="just"/>
            <a:r>
              <a:rPr lang="en-GB" sz="1100" dirty="0">
                <a:solidFill>
                  <a:srgbClr val="000000"/>
                </a:solidFill>
                <a:latin typeface="Cambria"/>
                <a:ea typeface="Cambria"/>
                <a:cs typeface="Cambria"/>
                <a:sym typeface="Cambria"/>
              </a:rPr>
              <a:t>This week we have welcomed back our children in Reception and Nursery whilst also welcoming lots of new starters in Nursery. Welcome to Burleyfields! </a:t>
            </a:r>
          </a:p>
          <a:p>
            <a:pPr algn="just"/>
            <a:endParaRPr lang="en-GB" sz="1100" dirty="0">
              <a:solidFill>
                <a:srgbClr val="000000"/>
              </a:solidFill>
              <a:latin typeface="Cambria"/>
              <a:ea typeface="Cambria"/>
              <a:cs typeface="Cambria"/>
              <a:sym typeface="Cambria"/>
            </a:endParaRPr>
          </a:p>
          <a:p>
            <a:pPr algn="just"/>
            <a:r>
              <a:rPr lang="en-GB" sz="1100" dirty="0">
                <a:solidFill>
                  <a:srgbClr val="000000"/>
                </a:solidFill>
                <a:latin typeface="Cambria"/>
                <a:ea typeface="Cambria"/>
                <a:cs typeface="Cambria"/>
                <a:sym typeface="Cambria"/>
              </a:rPr>
              <a:t>Despite the snow we have managed to enjoy learning in all weathers with the children having hands on experience of the winter season. Thank you for supporting us with this by dressing your children in suitable clothing for the cold weather.</a:t>
            </a:r>
          </a:p>
          <a:p>
            <a:pPr algn="just"/>
            <a:endParaRPr lang="en-GB" sz="1100" dirty="0">
              <a:solidFill>
                <a:srgbClr val="000000"/>
              </a:solidFill>
              <a:latin typeface="Cambria"/>
              <a:ea typeface="Cambria"/>
              <a:cs typeface="Cambria"/>
              <a:sym typeface="Cambria"/>
            </a:endParaRPr>
          </a:p>
          <a:p>
            <a:pPr algn="just"/>
            <a:r>
              <a:rPr lang="en-GB" sz="1100" dirty="0">
                <a:solidFill>
                  <a:srgbClr val="000000"/>
                </a:solidFill>
                <a:latin typeface="Cambria"/>
                <a:ea typeface="Cambria"/>
                <a:cs typeface="Cambria"/>
                <a:sym typeface="Cambria"/>
              </a:rPr>
              <a:t>This week our Reception children have listened to and performed the poem ‘Take Off Your Brave’. Our Preschool children have enjoyed the story The Snowflake and our two-year-olds have read Happy New Year, Spot. All our children have learnt about the celebration of New Year. </a:t>
            </a:r>
          </a:p>
          <a:p>
            <a:pPr algn="just"/>
            <a:endParaRPr lang="en-GB" sz="1100" dirty="0">
              <a:solidFill>
                <a:srgbClr val="000000"/>
              </a:solidFill>
              <a:latin typeface="Cambria"/>
              <a:ea typeface="Cambria"/>
              <a:cs typeface="Cambria"/>
              <a:sym typeface="Cambria"/>
            </a:endParaRPr>
          </a:p>
          <a:p>
            <a:pPr algn="just"/>
            <a:r>
              <a:rPr lang="en-GB" sz="1100" dirty="0">
                <a:solidFill>
                  <a:srgbClr val="000000"/>
                </a:solidFill>
                <a:latin typeface="Cambria" panose="02040503050406030204" pitchFamily="18" charset="0"/>
                <a:ea typeface="Cambria" panose="02040503050406030204" pitchFamily="18" charset="0"/>
                <a:cs typeface="Cambria"/>
                <a:sym typeface="Cambria"/>
              </a:rPr>
              <a:t>Just a final reminder that admissions for Reception places close on January 15</a:t>
            </a:r>
            <a:r>
              <a:rPr lang="en-GB" sz="1100" baseline="30000" dirty="0">
                <a:solidFill>
                  <a:srgbClr val="000000"/>
                </a:solidFill>
                <a:latin typeface="Cambria" panose="02040503050406030204" pitchFamily="18" charset="0"/>
                <a:ea typeface="Cambria" panose="02040503050406030204" pitchFamily="18" charset="0"/>
                <a:cs typeface="Cambria"/>
                <a:sym typeface="Cambria"/>
              </a:rPr>
              <a:t>th</a:t>
            </a:r>
            <a:r>
              <a:rPr lang="en-GB" sz="1100" dirty="0">
                <a:solidFill>
                  <a:srgbClr val="000000"/>
                </a:solidFill>
                <a:latin typeface="Cambria" panose="02040503050406030204" pitchFamily="18" charset="0"/>
                <a:ea typeface="Cambria" panose="02040503050406030204" pitchFamily="18" charset="0"/>
                <a:cs typeface="Cambria"/>
                <a:sym typeface="Cambria"/>
              </a:rPr>
              <a:t>. If you haven’t yet applied, then please do so using the link below. If you have any difficulties accessing the form, then please speak to Mrs Sephton in the office. </a:t>
            </a:r>
          </a:p>
          <a:p>
            <a:pPr algn="just"/>
            <a:r>
              <a:rPr lang="en-GB" sz="1100" dirty="0">
                <a:hlinkClick r:id="rId8"/>
              </a:rPr>
              <a:t>Admission to primary and middle schools - Staffordshire County Council</a:t>
            </a:r>
            <a:endParaRPr lang="en-GB" sz="1100" dirty="0">
              <a:solidFill>
                <a:srgbClr val="000000"/>
              </a:solidFill>
              <a:latin typeface="Cambria" panose="02040503050406030204" pitchFamily="18" charset="0"/>
              <a:ea typeface="Cambria" panose="02040503050406030204" pitchFamily="18" charset="0"/>
              <a:cs typeface="Cambria"/>
              <a:sym typeface="Cambria"/>
            </a:endParaRPr>
          </a:p>
          <a:p>
            <a:pPr algn="just" fontAlgn="base"/>
            <a:endParaRPr lang="en-GB" sz="1100" dirty="0">
              <a:solidFill>
                <a:srgbClr val="000000"/>
              </a:solidFill>
              <a:latin typeface="Cambria" panose="02040503050406030204" pitchFamily="18" charset="0"/>
              <a:ea typeface="Cambria" panose="02040503050406030204" pitchFamily="18" charset="0"/>
              <a:cs typeface="Cambria"/>
            </a:endParaRPr>
          </a:p>
          <a:p>
            <a:pPr algn="just" fontAlgn="base"/>
            <a:r>
              <a:rPr lang="en-GB" sz="1100" dirty="0">
                <a:solidFill>
                  <a:srgbClr val="000000"/>
                </a:solidFill>
                <a:latin typeface="Cambria" panose="02040503050406030204" pitchFamily="18" charset="0"/>
                <a:ea typeface="Cambria" panose="02040503050406030204" pitchFamily="18" charset="0"/>
                <a:cs typeface="Cambria"/>
                <a:sym typeface="Cambria"/>
              </a:rPr>
              <a:t>Have a lovely weekend,</a:t>
            </a:r>
          </a:p>
          <a:p>
            <a:pPr algn="just" fontAlgn="base"/>
            <a:endParaRPr lang="en-GB" sz="1100" dirty="0">
              <a:solidFill>
                <a:srgbClr val="000000"/>
              </a:solidFill>
              <a:latin typeface="Cambria" panose="02040503050406030204" pitchFamily="18" charset="0"/>
              <a:ea typeface="Cambria" panose="02040503050406030204" pitchFamily="18" charset="0"/>
              <a:cs typeface="Cambria"/>
              <a:sym typeface="Cambria"/>
            </a:endParaRPr>
          </a:p>
          <a:p>
            <a:pPr algn="just" fontAlgn="base"/>
            <a:r>
              <a:rPr lang="en-GB" sz="1100" dirty="0">
                <a:solidFill>
                  <a:srgbClr val="000000"/>
                </a:solidFill>
                <a:latin typeface="Cambria"/>
                <a:ea typeface="Cambria"/>
                <a:cs typeface="Cambria"/>
                <a:sym typeface="Cambria"/>
              </a:rPr>
              <a:t>Mrs Thorley</a:t>
            </a:r>
            <a:endParaRPr lang="en-US" sz="1100" dirty="0">
              <a:solidFill>
                <a:srgbClr val="000000"/>
              </a:solidFill>
              <a:latin typeface="Cambria"/>
              <a:ea typeface="Cambria"/>
              <a:cs typeface="Cambria"/>
              <a:sym typeface="Cambria"/>
            </a:endParaRPr>
          </a:p>
          <a:p>
            <a:pPr algn="l">
              <a:lnSpc>
                <a:spcPts val="1680"/>
              </a:lnSpc>
              <a:spcBef>
                <a:spcPct val="0"/>
              </a:spcBef>
            </a:pPr>
            <a:endParaRPr lang="en-US" sz="1100" dirty="0">
              <a:solidFill>
                <a:srgbClr val="000000"/>
              </a:solidFill>
              <a:latin typeface="Cambria"/>
              <a:ea typeface="Cambria"/>
              <a:cs typeface="Cambria"/>
              <a:sym typeface="Cambria"/>
            </a:endParaRPr>
          </a:p>
        </p:txBody>
      </p:sp>
      <p:sp>
        <p:nvSpPr>
          <p:cNvPr id="39" name="TextBox 39"/>
          <p:cNvSpPr txBox="1"/>
          <p:nvPr/>
        </p:nvSpPr>
        <p:spPr>
          <a:xfrm>
            <a:off x="4084140" y="5346700"/>
            <a:ext cx="2658411" cy="300147"/>
          </a:xfrm>
          <a:prstGeom prst="rect">
            <a:avLst/>
          </a:prstGeom>
        </p:spPr>
        <p:txBody>
          <a:bodyPr lIns="0" tIns="0" rIns="0" bIns="0" rtlCol="0" anchor="t">
            <a:spAutoFit/>
          </a:bodyPr>
          <a:lstStyle/>
          <a:p>
            <a:pPr algn="ctr">
              <a:lnSpc>
                <a:spcPts val="2520"/>
              </a:lnSpc>
            </a:pPr>
            <a:r>
              <a:rPr lang="en-US" b="1" dirty="0">
                <a:solidFill>
                  <a:srgbClr val="6E3420"/>
                </a:solidFill>
                <a:latin typeface="Blogger Bold"/>
                <a:ea typeface="Blogger Bold"/>
                <a:sym typeface="Blogger Bold"/>
              </a:rPr>
              <a:t>Parking Restrictions</a:t>
            </a:r>
            <a:endParaRPr lang="en-US" dirty="0"/>
          </a:p>
        </p:txBody>
      </p:sp>
      <p:sp>
        <p:nvSpPr>
          <p:cNvPr id="40" name="TextBox 40"/>
          <p:cNvSpPr txBox="1"/>
          <p:nvPr/>
        </p:nvSpPr>
        <p:spPr>
          <a:xfrm>
            <a:off x="4145589" y="2637520"/>
            <a:ext cx="2508308" cy="342263"/>
          </a:xfrm>
          <a:prstGeom prst="rect">
            <a:avLst/>
          </a:prstGeom>
        </p:spPr>
        <p:txBody>
          <a:bodyPr lIns="0" tIns="0" rIns="0" bIns="0" rtlCol="0" anchor="t">
            <a:spAutoFit/>
          </a:bodyPr>
          <a:lstStyle/>
          <a:p>
            <a:pPr algn="ctr">
              <a:lnSpc>
                <a:spcPts val="2660"/>
              </a:lnSpc>
            </a:pPr>
            <a:r>
              <a:rPr lang="en-US" sz="1900" b="1">
                <a:solidFill>
                  <a:srgbClr val="6E3420"/>
                </a:solidFill>
                <a:latin typeface="Blogger Bold"/>
                <a:ea typeface="Blogger Bold"/>
                <a:cs typeface="Blogger Bold"/>
                <a:sym typeface="Blogger Bold"/>
              </a:rPr>
              <a:t>Attendance</a:t>
            </a:r>
          </a:p>
        </p:txBody>
      </p:sp>
      <p:sp>
        <p:nvSpPr>
          <p:cNvPr id="41" name="TextBox 41"/>
          <p:cNvSpPr txBox="1"/>
          <p:nvPr/>
        </p:nvSpPr>
        <p:spPr>
          <a:xfrm>
            <a:off x="4477643" y="1625333"/>
            <a:ext cx="2375694" cy="512961"/>
          </a:xfrm>
          <a:prstGeom prst="rect">
            <a:avLst/>
          </a:prstGeom>
        </p:spPr>
        <p:txBody>
          <a:bodyPr lIns="0" tIns="0" rIns="0" bIns="0" rtlCol="0" anchor="t">
            <a:spAutoFit/>
          </a:bodyPr>
          <a:lstStyle/>
          <a:p>
            <a:pPr algn="l">
              <a:lnSpc>
                <a:spcPts val="1998"/>
              </a:lnSpc>
            </a:pPr>
            <a:r>
              <a:rPr lang="en-US" sz="1800" b="1" spc="93" dirty="0">
                <a:solidFill>
                  <a:srgbClr val="6E3420"/>
                </a:solidFill>
                <a:latin typeface="Blogger Bold"/>
                <a:ea typeface="Blogger Bold"/>
                <a:cs typeface="Blogger Bold"/>
                <a:sym typeface="Blogger Bold"/>
              </a:rPr>
              <a:t>WEEK BEGINNING 5</a:t>
            </a:r>
            <a:r>
              <a:rPr lang="en-US" sz="1800" b="1" spc="93" baseline="30000" dirty="0">
                <a:solidFill>
                  <a:srgbClr val="6E3420"/>
                </a:solidFill>
                <a:latin typeface="Blogger Bold"/>
                <a:ea typeface="Blogger Bold"/>
                <a:cs typeface="Blogger Bold"/>
                <a:sym typeface="Blogger Bold"/>
              </a:rPr>
              <a:t>th</a:t>
            </a:r>
            <a:r>
              <a:rPr lang="en-US" sz="1800" b="1" spc="93" dirty="0">
                <a:solidFill>
                  <a:srgbClr val="6E3420"/>
                </a:solidFill>
                <a:latin typeface="Blogger Bold"/>
                <a:ea typeface="Blogger Bold"/>
                <a:cs typeface="Blogger Bold"/>
                <a:sym typeface="Blogger Bold"/>
              </a:rPr>
              <a:t> January </a:t>
            </a:r>
            <a:endParaRPr lang="en-US" sz="1800" b="1" spc="93" dirty="0">
              <a:solidFill>
                <a:srgbClr val="6E3420"/>
              </a:solidFill>
              <a:latin typeface="Blogger Bold"/>
              <a:ea typeface="Blogger Bold"/>
              <a:cs typeface="Blogger Bold"/>
            </a:endParaRPr>
          </a:p>
        </p:txBody>
      </p:sp>
      <p:sp>
        <p:nvSpPr>
          <p:cNvPr id="42" name="TextBox 42"/>
          <p:cNvSpPr txBox="1"/>
          <p:nvPr/>
        </p:nvSpPr>
        <p:spPr>
          <a:xfrm>
            <a:off x="755642" y="1152362"/>
            <a:ext cx="5648465" cy="1151890"/>
          </a:xfrm>
          <a:prstGeom prst="rect">
            <a:avLst/>
          </a:prstGeom>
        </p:spPr>
        <p:txBody>
          <a:bodyPr lIns="0" tIns="0" rIns="0" bIns="0" rtlCol="0" anchor="t">
            <a:spAutoFit/>
          </a:bodyPr>
          <a:lstStyle/>
          <a:p>
            <a:pPr algn="l">
              <a:lnSpc>
                <a:spcPts val="8960"/>
              </a:lnSpc>
            </a:pPr>
            <a:r>
              <a:rPr lang="en-US" sz="6400" b="1" spc="332">
                <a:solidFill>
                  <a:srgbClr val="E8A445"/>
                </a:solidFill>
                <a:latin typeface="Blogger Bold"/>
                <a:ea typeface="Blogger Bold"/>
                <a:cs typeface="Blogger Bold"/>
                <a:sym typeface="Blogger Bold"/>
              </a:rPr>
              <a:t>BULLETIN</a:t>
            </a:r>
          </a:p>
        </p:txBody>
      </p:sp>
      <p:sp>
        <p:nvSpPr>
          <p:cNvPr id="44" name="TextBox 44"/>
          <p:cNvSpPr txBox="1"/>
          <p:nvPr/>
        </p:nvSpPr>
        <p:spPr>
          <a:xfrm>
            <a:off x="4087082" y="2955365"/>
            <a:ext cx="2672491" cy="631648"/>
          </a:xfrm>
          <a:prstGeom prst="rect">
            <a:avLst/>
          </a:prstGeom>
        </p:spPr>
        <p:txBody>
          <a:bodyPr lIns="0" tIns="0" rIns="0" bIns="0" rtlCol="0" anchor="t">
            <a:spAutoFit/>
          </a:bodyPr>
          <a:lstStyle/>
          <a:p>
            <a:pPr algn="l">
              <a:lnSpc>
                <a:spcPts val="1679"/>
              </a:lnSpc>
            </a:pPr>
            <a:endParaRPr dirty="0"/>
          </a:p>
          <a:p>
            <a:pPr>
              <a:lnSpc>
                <a:spcPts val="1679"/>
              </a:lnSpc>
            </a:pPr>
            <a:r>
              <a:rPr lang="en-US" sz="1100" dirty="0">
                <a:latin typeface="Cambria"/>
                <a:ea typeface="Calibri"/>
                <a:cs typeface="Calibri"/>
              </a:rPr>
              <a:t>At lunchtimes, our whole school attendance is 89.4%.</a:t>
            </a:r>
            <a:endParaRPr lang="en-US" sz="1200" dirty="0">
              <a:solidFill>
                <a:srgbClr val="000000"/>
              </a:solidFill>
              <a:latin typeface="Cambria"/>
              <a:ea typeface="Cambria"/>
              <a:cs typeface="Cambria"/>
              <a:sym typeface="Cambria"/>
            </a:endParaRPr>
          </a:p>
        </p:txBody>
      </p:sp>
      <p:grpSp>
        <p:nvGrpSpPr>
          <p:cNvPr id="49" name="Group 14">
            <a:extLst>
              <a:ext uri="{FF2B5EF4-FFF2-40B4-BE49-F238E27FC236}">
                <a16:creationId xmlns:a16="http://schemas.microsoft.com/office/drawing/2014/main" id="{74197321-D54F-9826-5F1F-E8D36F6AB4A7}"/>
              </a:ext>
            </a:extLst>
          </p:cNvPr>
          <p:cNvGrpSpPr/>
          <p:nvPr/>
        </p:nvGrpSpPr>
        <p:grpSpPr>
          <a:xfrm>
            <a:off x="4008338" y="7928766"/>
            <a:ext cx="4120111" cy="1997730"/>
            <a:chOff x="-463117" y="-28575"/>
            <a:chExt cx="1471675" cy="940508"/>
          </a:xfrm>
        </p:grpSpPr>
        <p:sp>
          <p:nvSpPr>
            <p:cNvPr id="50" name="Freeform 15">
              <a:extLst>
                <a:ext uri="{FF2B5EF4-FFF2-40B4-BE49-F238E27FC236}">
                  <a16:creationId xmlns:a16="http://schemas.microsoft.com/office/drawing/2014/main" id="{9725BE1A-9589-6C09-8CDC-90817DE8FE52}"/>
                </a:ext>
              </a:extLst>
            </p:cNvPr>
            <p:cNvSpPr/>
            <p:nvPr/>
          </p:nvSpPr>
          <p:spPr>
            <a:xfrm>
              <a:off x="-463117" y="24387"/>
              <a:ext cx="1008558" cy="887546"/>
            </a:xfrm>
            <a:custGeom>
              <a:avLst/>
              <a:gdLst/>
              <a:ahLst/>
              <a:cxnLst/>
              <a:rect l="l" t="t" r="r" b="b"/>
              <a:pathLst>
                <a:path w="1008558" h="887546">
                  <a:moveTo>
                    <a:pt x="27510" y="0"/>
                  </a:moveTo>
                  <a:lnTo>
                    <a:pt x="981048" y="0"/>
                  </a:lnTo>
                  <a:cubicBezTo>
                    <a:pt x="988345" y="0"/>
                    <a:pt x="995342" y="2898"/>
                    <a:pt x="1000501" y="8057"/>
                  </a:cubicBezTo>
                  <a:cubicBezTo>
                    <a:pt x="1005660" y="13217"/>
                    <a:pt x="1008558" y="20214"/>
                    <a:pt x="1008558" y="27510"/>
                  </a:cubicBezTo>
                  <a:lnTo>
                    <a:pt x="1008558" y="860036"/>
                  </a:lnTo>
                  <a:cubicBezTo>
                    <a:pt x="1008558" y="867332"/>
                    <a:pt x="1005660" y="874329"/>
                    <a:pt x="1000501" y="879488"/>
                  </a:cubicBezTo>
                  <a:cubicBezTo>
                    <a:pt x="995342" y="884647"/>
                    <a:pt x="988345" y="887546"/>
                    <a:pt x="981048" y="887546"/>
                  </a:cubicBezTo>
                  <a:lnTo>
                    <a:pt x="27510" y="887546"/>
                  </a:lnTo>
                  <a:cubicBezTo>
                    <a:pt x="20214" y="887546"/>
                    <a:pt x="13217" y="884647"/>
                    <a:pt x="8057" y="879488"/>
                  </a:cubicBezTo>
                  <a:cubicBezTo>
                    <a:pt x="2898" y="874329"/>
                    <a:pt x="0" y="867332"/>
                    <a:pt x="0" y="860036"/>
                  </a:cubicBezTo>
                  <a:lnTo>
                    <a:pt x="0" y="27510"/>
                  </a:lnTo>
                  <a:cubicBezTo>
                    <a:pt x="0" y="20214"/>
                    <a:pt x="2898" y="13217"/>
                    <a:pt x="8057" y="8057"/>
                  </a:cubicBezTo>
                  <a:cubicBezTo>
                    <a:pt x="13217" y="2898"/>
                    <a:pt x="20214" y="0"/>
                    <a:pt x="27510" y="0"/>
                  </a:cubicBezTo>
                  <a:close/>
                </a:path>
              </a:pathLst>
            </a:custGeom>
            <a:solidFill>
              <a:srgbClr val="F8DAC3"/>
            </a:solidFill>
          </p:spPr>
          <p:txBody>
            <a:bodyPr/>
            <a:lstStyle/>
            <a:p>
              <a:endParaRPr lang="en-GB"/>
            </a:p>
          </p:txBody>
        </p:sp>
        <p:sp>
          <p:nvSpPr>
            <p:cNvPr id="51" name="TextBox 16">
              <a:extLst>
                <a:ext uri="{FF2B5EF4-FFF2-40B4-BE49-F238E27FC236}">
                  <a16:creationId xmlns:a16="http://schemas.microsoft.com/office/drawing/2014/main" id="{A8DF83B4-D80C-B811-4625-607450DBE872}"/>
                </a:ext>
              </a:extLst>
            </p:cNvPr>
            <p:cNvSpPr txBox="1"/>
            <p:nvPr/>
          </p:nvSpPr>
          <p:spPr>
            <a:xfrm>
              <a:off x="0" y="-28575"/>
              <a:ext cx="1008558" cy="916121"/>
            </a:xfrm>
            <a:prstGeom prst="rect">
              <a:avLst/>
            </a:prstGeom>
          </p:spPr>
          <p:txBody>
            <a:bodyPr lIns="50800" tIns="50800" rIns="50800" bIns="50800" rtlCol="0" anchor="ctr"/>
            <a:lstStyle/>
            <a:p>
              <a:pPr algn="ctr">
                <a:lnSpc>
                  <a:spcPts val="1960"/>
                </a:lnSpc>
                <a:spcBef>
                  <a:spcPct val="0"/>
                </a:spcBef>
              </a:pPr>
              <a:endParaRPr/>
            </a:p>
          </p:txBody>
        </p:sp>
      </p:grpSp>
      <p:sp>
        <p:nvSpPr>
          <p:cNvPr id="45" name="TextBox 44">
            <a:extLst>
              <a:ext uri="{FF2B5EF4-FFF2-40B4-BE49-F238E27FC236}">
                <a16:creationId xmlns:a16="http://schemas.microsoft.com/office/drawing/2014/main" id="{8178360C-6E25-91EE-27FF-19FBCC6C68F9}"/>
              </a:ext>
            </a:extLst>
          </p:cNvPr>
          <p:cNvSpPr txBox="1"/>
          <p:nvPr/>
        </p:nvSpPr>
        <p:spPr>
          <a:xfrm>
            <a:off x="4007835" y="5727700"/>
            <a:ext cx="2799025" cy="15542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latin typeface="Cambria"/>
                <a:ea typeface="Cambria"/>
              </a:rPr>
              <a:t>There are now parking restrictions in place on the single yellow lines outside of school. There is no waiting Monday – Friday </a:t>
            </a:r>
            <a:br>
              <a:rPr lang="en-GB" sz="1100" dirty="0">
                <a:latin typeface="Cambria"/>
                <a:ea typeface="Cambria"/>
              </a:rPr>
            </a:br>
            <a:r>
              <a:rPr lang="en-GB" sz="1100" dirty="0">
                <a:latin typeface="Cambria"/>
                <a:ea typeface="Cambria"/>
              </a:rPr>
              <a:t>8.00 – 9.30am &amp; 2.30 – 4.00pm. As always, we please ask that you park respectfully of our neighbours and do not block drives. Thank you for your understanding. </a:t>
            </a:r>
          </a:p>
          <a:p>
            <a:pPr algn="ctr"/>
            <a:endParaRPr lang="en-US" dirty="0"/>
          </a:p>
        </p:txBody>
      </p:sp>
      <p:grpSp>
        <p:nvGrpSpPr>
          <p:cNvPr id="26" name="Group 26"/>
          <p:cNvGrpSpPr/>
          <p:nvPr/>
        </p:nvGrpSpPr>
        <p:grpSpPr>
          <a:xfrm>
            <a:off x="3984096" y="7971102"/>
            <a:ext cx="2910049" cy="489890"/>
            <a:chOff x="0" y="0"/>
            <a:chExt cx="1042896" cy="175565"/>
          </a:xfrm>
        </p:grpSpPr>
        <p:sp>
          <p:nvSpPr>
            <p:cNvPr id="27" name="Freeform 27"/>
            <p:cNvSpPr/>
            <p:nvPr/>
          </p:nvSpPr>
          <p:spPr>
            <a:xfrm>
              <a:off x="0" y="0"/>
              <a:ext cx="1042896" cy="175565"/>
            </a:xfrm>
            <a:custGeom>
              <a:avLst/>
              <a:gdLst/>
              <a:ahLst/>
              <a:cxnLst/>
              <a:rect l="l" t="t" r="r" b="b"/>
              <a:pathLst>
                <a:path w="1042896" h="175565">
                  <a:moveTo>
                    <a:pt x="26604" y="0"/>
                  </a:moveTo>
                  <a:lnTo>
                    <a:pt x="1016292" y="0"/>
                  </a:lnTo>
                  <a:cubicBezTo>
                    <a:pt x="1030985" y="0"/>
                    <a:pt x="1042896" y="11911"/>
                    <a:pt x="1042896" y="26604"/>
                  </a:cubicBezTo>
                  <a:lnTo>
                    <a:pt x="1042896" y="148961"/>
                  </a:lnTo>
                  <a:cubicBezTo>
                    <a:pt x="1042896" y="163654"/>
                    <a:pt x="1030985" y="175565"/>
                    <a:pt x="1016292" y="175565"/>
                  </a:cubicBezTo>
                  <a:lnTo>
                    <a:pt x="26604" y="175565"/>
                  </a:lnTo>
                  <a:cubicBezTo>
                    <a:pt x="11911" y="175565"/>
                    <a:pt x="0" y="163654"/>
                    <a:pt x="0" y="148961"/>
                  </a:cubicBezTo>
                  <a:lnTo>
                    <a:pt x="0" y="26604"/>
                  </a:lnTo>
                  <a:cubicBezTo>
                    <a:pt x="0" y="11911"/>
                    <a:pt x="11911" y="0"/>
                    <a:pt x="26604" y="0"/>
                  </a:cubicBezTo>
                  <a:close/>
                </a:path>
              </a:pathLst>
            </a:custGeom>
            <a:solidFill>
              <a:srgbClr val="F6AA96"/>
            </a:solidFill>
          </p:spPr>
          <p:txBody>
            <a:bodyPr/>
            <a:lstStyle/>
            <a:p>
              <a:endParaRPr lang="en-GB"/>
            </a:p>
          </p:txBody>
        </p:sp>
        <p:sp>
          <p:nvSpPr>
            <p:cNvPr id="28" name="TextBox 28"/>
            <p:cNvSpPr txBox="1"/>
            <p:nvPr/>
          </p:nvSpPr>
          <p:spPr>
            <a:xfrm>
              <a:off x="0" y="-28575"/>
              <a:ext cx="1042896" cy="204140"/>
            </a:xfrm>
            <a:prstGeom prst="rect">
              <a:avLst/>
            </a:prstGeom>
          </p:spPr>
          <p:txBody>
            <a:bodyPr lIns="50800" tIns="50800" rIns="50800" bIns="50800" rtlCol="0" anchor="ctr"/>
            <a:lstStyle/>
            <a:p>
              <a:pPr algn="ctr">
                <a:lnSpc>
                  <a:spcPts val="2034"/>
                </a:lnSpc>
              </a:pPr>
              <a:endParaRPr/>
            </a:p>
          </p:txBody>
        </p:sp>
      </p:grpSp>
      <p:sp>
        <p:nvSpPr>
          <p:cNvPr id="29" name="Freeform 29"/>
          <p:cNvSpPr/>
          <p:nvPr/>
        </p:nvSpPr>
        <p:spPr>
          <a:xfrm>
            <a:off x="3775782" y="7732620"/>
            <a:ext cx="565435" cy="898813"/>
          </a:xfrm>
          <a:custGeom>
            <a:avLst/>
            <a:gdLst/>
            <a:ahLst/>
            <a:cxnLst/>
            <a:rect l="l" t="t" r="r" b="b"/>
            <a:pathLst>
              <a:path w="565435" h="898813">
                <a:moveTo>
                  <a:pt x="0" y="0"/>
                </a:moveTo>
                <a:lnTo>
                  <a:pt x="565435" y="0"/>
                </a:lnTo>
                <a:lnTo>
                  <a:pt x="565435" y="898813"/>
                </a:lnTo>
                <a:lnTo>
                  <a:pt x="0" y="89881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43" name="TextBox 43"/>
          <p:cNvSpPr txBox="1"/>
          <p:nvPr/>
        </p:nvSpPr>
        <p:spPr>
          <a:xfrm>
            <a:off x="4322425" y="8061559"/>
            <a:ext cx="2508308" cy="317972"/>
          </a:xfrm>
          <a:prstGeom prst="rect">
            <a:avLst/>
          </a:prstGeom>
        </p:spPr>
        <p:txBody>
          <a:bodyPr lIns="0" tIns="0" rIns="0" bIns="0" rtlCol="0" anchor="t">
            <a:spAutoFit/>
          </a:bodyPr>
          <a:lstStyle/>
          <a:p>
            <a:pPr algn="ctr">
              <a:lnSpc>
                <a:spcPts val="2660"/>
              </a:lnSpc>
            </a:pPr>
            <a:r>
              <a:rPr lang="en-US" sz="1900" b="1" dirty="0">
                <a:solidFill>
                  <a:srgbClr val="6E3420"/>
                </a:solidFill>
                <a:latin typeface="Blogger Bold"/>
                <a:ea typeface="Blogger Bold"/>
                <a:cs typeface="Blogger Bold"/>
                <a:sym typeface="Blogger Bold"/>
              </a:rPr>
              <a:t>What’s Coming Up</a:t>
            </a:r>
          </a:p>
        </p:txBody>
      </p:sp>
      <p:sp>
        <p:nvSpPr>
          <p:cNvPr id="52" name="TextBox 51">
            <a:extLst>
              <a:ext uri="{FF2B5EF4-FFF2-40B4-BE49-F238E27FC236}">
                <a16:creationId xmlns:a16="http://schemas.microsoft.com/office/drawing/2014/main" id="{97601648-9412-72D4-0CE3-C62D02A65795}"/>
              </a:ext>
            </a:extLst>
          </p:cNvPr>
          <p:cNvSpPr txBox="1"/>
          <p:nvPr/>
        </p:nvSpPr>
        <p:spPr>
          <a:xfrm>
            <a:off x="4070723" y="8598707"/>
            <a:ext cx="2799025"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dirty="0">
                <a:latin typeface="Cambria"/>
                <a:ea typeface="Calibri"/>
                <a:cs typeface="Calibri"/>
              </a:rPr>
              <a:t>Thursday 22</a:t>
            </a:r>
            <a:r>
              <a:rPr lang="en-US" sz="1100" baseline="30000" dirty="0">
                <a:latin typeface="Cambria"/>
                <a:ea typeface="Calibri"/>
                <a:cs typeface="Calibri"/>
              </a:rPr>
              <a:t>nd</a:t>
            </a:r>
            <a:r>
              <a:rPr lang="en-US" sz="1100" dirty="0">
                <a:latin typeface="Cambria"/>
                <a:ea typeface="Calibri"/>
                <a:cs typeface="Calibri"/>
              </a:rPr>
              <a:t> and Friday 23</a:t>
            </a:r>
            <a:r>
              <a:rPr lang="en-US" sz="1100" baseline="30000" dirty="0">
                <a:latin typeface="Cambria"/>
                <a:ea typeface="Calibri"/>
                <a:cs typeface="Calibri"/>
              </a:rPr>
              <a:t>rd</a:t>
            </a:r>
            <a:r>
              <a:rPr lang="en-US" sz="1100" dirty="0">
                <a:latin typeface="Cambria"/>
                <a:ea typeface="Calibri"/>
                <a:cs typeface="Calibri"/>
              </a:rPr>
              <a:t> January – Grandparents Lunch. </a:t>
            </a:r>
            <a:br>
              <a:rPr lang="en-US" sz="1100" dirty="0">
                <a:latin typeface="Cambria"/>
                <a:ea typeface="Calibri"/>
                <a:cs typeface="Calibri"/>
              </a:rPr>
            </a:br>
            <a:r>
              <a:rPr lang="en-US" sz="1100" dirty="0">
                <a:latin typeface="Cambria"/>
                <a:ea typeface="Calibri"/>
                <a:cs typeface="Calibri"/>
              </a:rPr>
              <a:t>More information will follow. </a:t>
            </a:r>
          </a:p>
        </p:txBody>
      </p:sp>
      <p:pic>
        <p:nvPicPr>
          <p:cNvPr id="1026" name="Picture 2">
            <a:extLst>
              <a:ext uri="{FF2B5EF4-FFF2-40B4-BE49-F238E27FC236}">
                <a16:creationId xmlns:a16="http://schemas.microsoft.com/office/drawing/2014/main" id="{82C3435D-E33D-07BB-9701-536F9D66BD91}"/>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516759">
            <a:off x="6177055" y="6903630"/>
            <a:ext cx="1261055" cy="104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AC265CC59191142AC9C0A6ABFEA82E8" ma:contentTypeVersion="12" ma:contentTypeDescription="Create a new document." ma:contentTypeScope="" ma:versionID="888b60de176158efce847c3ed94f0dfa">
  <xsd:schema xmlns:xsd="http://www.w3.org/2001/XMLSchema" xmlns:xs="http://www.w3.org/2001/XMLSchema" xmlns:p="http://schemas.microsoft.com/office/2006/metadata/properties" xmlns:ns2="f928f1be-2bf8-49cb-9a4e-a3cec73537a4" xmlns:ns3="21c2952e-58dd-4fb8-8d2f-748fb9139e1d" targetNamespace="http://schemas.microsoft.com/office/2006/metadata/properties" ma:root="true" ma:fieldsID="c3e94800f9cf4e1908212b763d4e2358" ns2:_="" ns3:_="">
    <xsd:import namespace="f928f1be-2bf8-49cb-9a4e-a3cec73537a4"/>
    <xsd:import namespace="21c2952e-58dd-4fb8-8d2f-748fb9139e1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28f1be-2bf8-49cb-9a4e-a3cec73537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de90972-bc2a-4a8f-a42d-01c5aea3e7ea"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c2952e-58dd-4fb8-8d2f-748fb9139e1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a1f1c82-93d9-4e74-8acc-b0e970fd717d}" ma:internalName="TaxCatchAll" ma:showField="CatchAllData" ma:web="21c2952e-58dd-4fb8-8d2f-748fb9139e1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1c2952e-58dd-4fb8-8d2f-748fb9139e1d" xsi:nil="true"/>
    <lcf76f155ced4ddcb4097134ff3c332f xmlns="f928f1be-2bf8-49cb-9a4e-a3cec73537a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738DCD-04A2-4D75-9B17-A1920C3BD3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28f1be-2bf8-49cb-9a4e-a3cec73537a4"/>
    <ds:schemaRef ds:uri="21c2952e-58dd-4fb8-8d2f-748fb9139e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E1A0F0-BD7B-4B5E-B98E-B10D24B11AF2}">
  <ds:schemaRefs>
    <ds:schemaRef ds:uri="http://schemas.microsoft.com/sharepoint/v3/contenttype/forms"/>
  </ds:schemaRefs>
</ds:datastoreItem>
</file>

<file path=customXml/itemProps3.xml><?xml version="1.0" encoding="utf-8"?>
<ds:datastoreItem xmlns:ds="http://schemas.openxmlformats.org/officeDocument/2006/customXml" ds:itemID="{02A45662-ADF7-453A-8EF9-DEBFA956424B}">
  <ds:schemaRefs>
    <ds:schemaRef ds:uri="http://purl.org/dc/dcmitype/"/>
    <ds:schemaRef ds:uri="http://www.w3.org/XML/1998/namespace"/>
    <ds:schemaRef ds:uri="http://schemas.microsoft.com/office/2006/documentManagement/types"/>
    <ds:schemaRef ds:uri="http://purl.org/dc/terms/"/>
    <ds:schemaRef ds:uri="http://schemas.microsoft.com/office/2006/metadata/properties"/>
    <ds:schemaRef ds:uri="http://schemas.openxmlformats.org/package/2006/metadata/core-properties"/>
    <ds:schemaRef ds:uri="http://schemas.microsoft.com/office/infopath/2007/PartnerControls"/>
    <ds:schemaRef ds:uri="21c2952e-58dd-4fb8-8d2f-748fb9139e1d"/>
    <ds:schemaRef ds:uri="f928f1be-2bf8-49cb-9a4e-a3cec73537a4"/>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416</TotalTime>
  <Words>283</Words>
  <Application>Microsoft Office PowerPoint</Application>
  <PresentationFormat>Custom</PresentationFormat>
  <Paragraphs>23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Arial</vt:lpstr>
      <vt:lpstr>Bobby Jones Soft</vt:lpstr>
      <vt:lpstr>Blogger Bold</vt:lpstr>
      <vt:lpstr>Cambria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BuF Bulletin </dc:title>
  <cp:lastModifiedBy>Kate Thorley (Burleyfields Primary School)</cp:lastModifiedBy>
  <cp:revision>108</cp:revision>
  <dcterms:created xsi:type="dcterms:W3CDTF">2006-08-16T00:00:00Z</dcterms:created>
  <dcterms:modified xsi:type="dcterms:W3CDTF">2026-01-09T09:17:23Z</dcterms:modified>
  <dc:identifier>DAGx3MkKcDY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0x0101001AC265CC59191142AC9C0A6ABFEA82E8</vt:lpwstr>
  </property>
  <property fmtid="{D5CDD505-2E9C-101B-9397-08002B2CF9AE}" pid="3" name="MediaServiceImageTags">
    <vt:lpwstr/>
  </property>
</Properties>
</file>